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1F598239-2CFF-4DA9-89CD-0A8088CC0E45}" type="datetimeFigureOut">
              <a:rPr lang="ar-IQ" smtClean="0"/>
              <a:t>10/04/1440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BA083A6-EF3B-4382-8D84-29578917AC77}"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F598239-2CFF-4DA9-89CD-0A8088CC0E45}" type="datetimeFigureOut">
              <a:rPr lang="ar-IQ" smtClean="0"/>
              <a:t>10/04/1440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BA083A6-EF3B-4382-8D84-29578917AC77}"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F598239-2CFF-4DA9-89CD-0A8088CC0E45}" type="datetimeFigureOut">
              <a:rPr lang="ar-IQ" smtClean="0"/>
              <a:t>10/04/1440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BA083A6-EF3B-4382-8D84-29578917AC77}"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F598239-2CFF-4DA9-89CD-0A8088CC0E45}" type="datetimeFigureOut">
              <a:rPr lang="ar-IQ" smtClean="0"/>
              <a:t>10/04/1440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BA083A6-EF3B-4382-8D84-29578917AC77}"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F598239-2CFF-4DA9-89CD-0A8088CC0E45}" type="datetimeFigureOut">
              <a:rPr lang="ar-IQ" smtClean="0"/>
              <a:t>10/04/1440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BA083A6-EF3B-4382-8D84-29578917AC77}"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1F598239-2CFF-4DA9-89CD-0A8088CC0E45}" type="datetimeFigureOut">
              <a:rPr lang="ar-IQ" smtClean="0"/>
              <a:t>10/04/1440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BA083A6-EF3B-4382-8D84-29578917AC77}"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1F598239-2CFF-4DA9-89CD-0A8088CC0E45}" type="datetimeFigureOut">
              <a:rPr lang="ar-IQ" smtClean="0"/>
              <a:t>10/04/1440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8BA083A6-EF3B-4382-8D84-29578917AC77}"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1F598239-2CFF-4DA9-89CD-0A8088CC0E45}" type="datetimeFigureOut">
              <a:rPr lang="ar-IQ" smtClean="0"/>
              <a:t>10/04/1440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8BA083A6-EF3B-4382-8D84-29578917AC77}"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F598239-2CFF-4DA9-89CD-0A8088CC0E45}" type="datetimeFigureOut">
              <a:rPr lang="ar-IQ" smtClean="0"/>
              <a:t>10/04/1440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8BA083A6-EF3B-4382-8D84-29578917AC77}"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F598239-2CFF-4DA9-89CD-0A8088CC0E45}" type="datetimeFigureOut">
              <a:rPr lang="ar-IQ" smtClean="0"/>
              <a:t>10/04/1440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BA083A6-EF3B-4382-8D84-29578917AC77}"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F598239-2CFF-4DA9-89CD-0A8088CC0E45}" type="datetimeFigureOut">
              <a:rPr lang="ar-IQ" smtClean="0"/>
              <a:t>10/04/1440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BA083A6-EF3B-4382-8D84-29578917AC77}"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F598239-2CFF-4DA9-89CD-0A8088CC0E45}" type="datetimeFigureOut">
              <a:rPr lang="ar-IQ" smtClean="0"/>
              <a:t>10/04/1440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BA083A6-EF3B-4382-8D84-29578917AC77}"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0"/>
            <a:ext cx="9144000" cy="7094226"/>
          </a:xfrm>
          <a:prstGeom prst="rect">
            <a:avLst/>
          </a:prstGeom>
          <a:noFill/>
          <a:ln w="9525">
            <a:noFill/>
            <a:miter lim="800000"/>
            <a:headEnd/>
            <a:tailEnd/>
          </a:ln>
          <a:effectLst/>
        </p:spPr>
        <p:txBody>
          <a:bodyPr vert="horz" wrap="square" lIns="91440" tIns="76176" rIns="91440" bIns="0" numCol="1" anchor="ctr" anchorCtr="0" compatLnSpc="1">
            <a:prstTxWarp prst="textNoShape">
              <a:avLst/>
            </a:prstTxWarp>
            <a:spAutoFit/>
          </a:bodyPr>
          <a:lstStyle/>
          <a:p>
            <a:r>
              <a:rPr kumimoji="0" lang="ar-IQ" sz="24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r>
              <a:rPr kumimoji="0" lang="ar-SA" sz="24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ا</a:t>
            </a:r>
            <a:r>
              <a:rPr lang="ar-IQ" sz="2400" b="1" dirty="0"/>
              <a:t>حركات الأرجل بسلاح الشيش</a:t>
            </a:r>
            <a:endParaRPr lang="en-US" sz="2400" dirty="0"/>
          </a:p>
          <a:p>
            <a:r>
              <a:rPr lang="ar-SA" sz="2400" dirty="0"/>
              <a:t>هي عبارة عن خطوه للإمام </a:t>
            </a:r>
            <a:r>
              <a:rPr lang="ar-SA" sz="2400" dirty="0" err="1"/>
              <a:t>او</a:t>
            </a:r>
            <a:r>
              <a:rPr lang="ar-SA" sz="2400" dirty="0"/>
              <a:t> خطوه للخلف للحفاظ على المسافة المحصورة بين اللاعبين وهذه المسافة تختلف باختلاف الخطوات والسرعة لكل واحد والهدف من الحركة الأرجل هو الاقتراب من المنافسين المواجه له لمهاجمته </a:t>
            </a:r>
            <a:r>
              <a:rPr lang="ar-SA" sz="2400" dirty="0" err="1"/>
              <a:t>او</a:t>
            </a:r>
            <a:r>
              <a:rPr lang="ar-SA" sz="2400" dirty="0"/>
              <a:t> الابتعاد عنه للهرب من هجومه</a:t>
            </a:r>
            <a:r>
              <a:rPr kumimoji="0" lang="ar-IQ"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بين الساعد والعضد مع ملاحظة ارتخائها تماما</a:t>
            </a:r>
            <a:r>
              <a:rPr kumimoji="0" lang="en-US" sz="2400" b="0" i="0" u="none" strike="noStrike" cap="none" normalizeH="0" baseline="0" dirty="0" smtClean="0">
                <a:ln>
                  <a:noFill/>
                </a:ln>
                <a:solidFill>
                  <a:schemeClr val="tx1"/>
                </a:solidFill>
                <a:effectLst/>
                <a:latin typeface="Arial" pitchFamily="34" charset="0"/>
                <a:cs typeface="Arial" pitchFamily="34" charset="0"/>
              </a:rPr>
              <a:t> </a:t>
            </a:r>
            <a:r>
              <a:rPr lang="ar-SA" sz="2400" dirty="0"/>
              <a:t>حركات التقدم (وهي </a:t>
            </a:r>
            <a:r>
              <a:rPr lang="ar-SA" sz="2400" dirty="0" err="1"/>
              <a:t>عباره</a:t>
            </a:r>
            <a:r>
              <a:rPr lang="ar-SA" sz="2400" dirty="0"/>
              <a:t> عن حركات هجوميه أو تمهيديه للهجوم)</a:t>
            </a:r>
            <a:endParaRPr lang="en-US" sz="2400" dirty="0"/>
          </a:p>
          <a:p>
            <a:r>
              <a:rPr lang="ar-SA" sz="2400" dirty="0"/>
              <a:t>-حركات التقهقر(وهي </a:t>
            </a:r>
            <a:r>
              <a:rPr lang="ar-SA" sz="2400" dirty="0" err="1"/>
              <a:t>عباره</a:t>
            </a:r>
            <a:r>
              <a:rPr lang="ar-SA" sz="2400" dirty="0"/>
              <a:t> عن حركات الرجوع للخلف وهي </a:t>
            </a:r>
            <a:r>
              <a:rPr lang="ar-SA" sz="2400" dirty="0" smtClean="0"/>
              <a:t>دفاعيه</a:t>
            </a:r>
            <a:endParaRPr lang="ar-IQ" sz="2400" b="1" dirty="0" smtClean="0"/>
          </a:p>
          <a:p>
            <a:r>
              <a:rPr lang="ar-SA" sz="2400" b="1" dirty="0" smtClean="0"/>
              <a:t> </a:t>
            </a:r>
            <a:r>
              <a:rPr lang="ar-IQ" sz="2400" b="1" dirty="0" smtClean="0"/>
              <a:t>أ</a:t>
            </a:r>
            <a:r>
              <a:rPr lang="ar-SA" sz="2400" b="1" dirty="0" smtClean="0"/>
              <a:t>- </a:t>
            </a:r>
            <a:r>
              <a:rPr lang="ar-IQ" sz="2400" b="1" dirty="0"/>
              <a:t>حركات التقدم </a:t>
            </a:r>
            <a:endParaRPr lang="en-US" sz="2400" dirty="0"/>
          </a:p>
          <a:p>
            <a:r>
              <a:rPr lang="ar-IQ" sz="2400" dirty="0"/>
              <a:t>هناك ثلاثة أنواع من حركات التقدم للأمام هي</a:t>
            </a:r>
            <a:r>
              <a:rPr lang="ar-SA" sz="2400" dirty="0"/>
              <a:t>: </a:t>
            </a:r>
            <a:endParaRPr lang="en-US" sz="2400" dirty="0"/>
          </a:p>
          <a:p>
            <a:pPr lvl="0"/>
            <a:r>
              <a:rPr lang="ar-IQ" sz="2400" dirty="0"/>
              <a:t>التقدم العكسي</a:t>
            </a:r>
            <a:endParaRPr lang="en-US" sz="2400" dirty="0"/>
          </a:p>
          <a:p>
            <a:pPr lvl="0"/>
            <a:r>
              <a:rPr lang="ar-IQ" sz="2400" dirty="0"/>
              <a:t>التقدم بالوثب </a:t>
            </a:r>
            <a:endParaRPr lang="ar-IQ" sz="2400" dirty="0" smtClean="0"/>
          </a:p>
          <a:p>
            <a:pPr lvl="0" algn="justLow" fontAlgn="base">
              <a:spcBef>
                <a:spcPct val="0"/>
              </a:spcBef>
              <a:spcAft>
                <a:spcPct val="0"/>
              </a:spcAft>
            </a:pPr>
            <a:r>
              <a:rPr lang="ar-SA" sz="2400" dirty="0" smtClean="0"/>
              <a:t>التقدم </a:t>
            </a:r>
            <a:r>
              <a:rPr lang="ar-SA" sz="2400" dirty="0"/>
              <a:t>الاعتيادي: يعد حركه هجوميه من اجل التقدم للإمام لاكتساب مسافة من ارض الملعب نحو المنافس ومعناه نقل القدم الأمامية للأمام مسافة (قدم واحدة) ثم تتبعها القدم الخلفية بنفس المسافة مع مراعاة سرعه التوقيت وخفه الحركة ونقل القدمين وليس الزحف ولا ترتفع عن الأرض أكثر من (2سم)عند </a:t>
            </a:r>
            <a:r>
              <a:rPr lang="ar-SA" sz="2400" dirty="0" smtClean="0"/>
              <a:t>التحرك</a:t>
            </a: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وتتم الحركة بخطوات وهي:</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lvl="0" algn="justLow" eaLnBrk="0" fontAlgn="base" hangingPunct="0">
              <a:spcBef>
                <a:spcPct val="0"/>
              </a:spcBef>
              <a:spcAft>
                <a:spcPct val="0"/>
              </a:spcAft>
              <a:buFontTx/>
              <a:buChar char="•"/>
            </a:pP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ويتم نقل القدم الأمامية للأمام دون الزحف بحركة مرجحيه أمامية خفيفة من مفصل الركبة مع الاحتفاظ باتجاه المشط في اتجاه الخط الوهمي للمبارز الأمامية بمسافة تقدر بحوالي قدم واحد , </a:t>
            </a:r>
            <a:endParaRPr lang="ar-IQ" sz="2400" dirty="0" smtClean="0"/>
          </a:p>
          <a:p>
            <a:pPr lvl="0"/>
            <a:endParaRPr lang="en-US" sz="2400" dirty="0"/>
          </a:p>
          <a:p>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0" y="0"/>
            <a:ext cx="9144000"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على </a:t>
            </a:r>
            <a:r>
              <a:rPr kumimoji="0" lang="ar-SA" sz="2400"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ان</a:t>
            </a: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يراعى الهبوط </a:t>
            </a:r>
            <a:r>
              <a:rPr kumimoji="0" lang="ar-SA" sz="2400"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بها</a:t>
            </a: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وملامسة الأرض بالجزء الخلفي لكعب القدم الأمامية، أولا قبل ملامسة بقية القدم لها,و مع انتقال تلك القدم </a:t>
            </a:r>
            <a:r>
              <a:rPr kumimoji="0" lang="ar-SA" sz="2400"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للامام</a:t>
            </a: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ينتقل معها مركز ثقل الجسم للأمام بقدر المسافة التي تحركها هذه القدم</a:t>
            </a:r>
            <a:endParaRPr kumimoji="0" lang="ar-IQ"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endParaRPr>
          </a:p>
          <a:p>
            <a:pPr lvl="0" algn="justLow" eaLnBrk="0" fontAlgn="base" hangingPunct="0">
              <a:spcBef>
                <a:spcPct val="0"/>
              </a:spcBef>
              <a:spcAft>
                <a:spcPct val="0"/>
              </a:spcAft>
              <a:buFontTx/>
              <a:buChar char="•"/>
            </a:pP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a:t>
            </a:r>
            <a:r>
              <a:rPr lang="ar-SA" sz="2400" dirty="0" smtClean="0"/>
              <a:t> </a:t>
            </a:r>
            <a:r>
              <a:rPr lang="ar-SA" sz="2400" dirty="0"/>
              <a:t>2- ثم يتم نقل القدم الخلفية للأمام لتلحق بالقدم الأمامية دون الزحف وذلك برفع القدم الخلفية قليلا عن الأرض بحركة من مفصل الفخذ التابع لها على أن تتحرك للأمام بنفس بالمسافة التي قطعتها القدم الأمامية قبل أن تستقر على مكانها الجديد على الأرض, مع مراعاة ملامسة الأرض أولا للحد الخلفي من نصف مشط القدم وقبل </a:t>
            </a:r>
            <a:r>
              <a:rPr lang="ar-SA" sz="2400" dirty="0" err="1"/>
              <a:t>ان</a:t>
            </a:r>
            <a:r>
              <a:rPr lang="ar-SA" sz="2400" dirty="0"/>
              <a:t> توضع كلها على سطح الأرض</a:t>
            </a:r>
            <a:endParaRPr kumimoji="0" lang="ar-SA" sz="2400" b="0" i="0" u="none" strike="noStrike" cap="none" normalizeH="0" baseline="0" dirty="0" smtClean="0">
              <a:ln>
                <a:noFill/>
              </a:ln>
              <a:solidFill>
                <a:schemeClr val="tx1"/>
              </a:solidFill>
              <a:effectLst/>
              <a:latin typeface="Arial" pitchFamily="34" charset="0"/>
              <a:cs typeface="Arial" pitchFamily="34" charset="0"/>
            </a:endParaRPr>
          </a:p>
        </p:txBody>
      </p:sp>
      <p:pic>
        <p:nvPicPr>
          <p:cNvPr id="5" name="صورة 4" descr="F:\Final  رياضة\صور متن الباب الثاني\وضع التقدم العتيادي.jpg"/>
          <p:cNvPicPr/>
          <p:nvPr/>
        </p:nvPicPr>
        <p:blipFill>
          <a:blip r:embed="rId2" cstate="print"/>
          <a:srcRect/>
          <a:stretch>
            <a:fillRect/>
          </a:stretch>
        </p:blipFill>
        <p:spPr bwMode="auto">
          <a:xfrm>
            <a:off x="1600200" y="3505200"/>
            <a:ext cx="5302250" cy="2343150"/>
          </a:xfrm>
          <a:prstGeom prst="rect">
            <a:avLst/>
          </a:prstGeom>
          <a:ln>
            <a:noFill/>
          </a:ln>
          <a:effectLst>
            <a:softEdge rad="112500"/>
          </a:effectLst>
        </p:spPr>
      </p:pic>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278</Words>
  <Application>Microsoft Office PowerPoint</Application>
  <PresentationFormat>عرض على الشاشة (3:4)‏</PresentationFormat>
  <Paragraphs>11</Paragraphs>
  <Slides>2</Slides>
  <Notes>0</Notes>
  <HiddenSlides>0</HiddenSlides>
  <MMClips>0</MMClips>
  <ScaleCrop>false</ScaleCrop>
  <HeadingPairs>
    <vt:vector size="4" baseType="variant">
      <vt:variant>
        <vt:lpstr>سمة</vt:lpstr>
      </vt:variant>
      <vt:variant>
        <vt:i4>1</vt:i4>
      </vt:variant>
      <vt:variant>
        <vt:lpstr>عناوين الشرائح</vt:lpstr>
      </vt:variant>
      <vt:variant>
        <vt:i4>2</vt:i4>
      </vt:variant>
    </vt:vector>
  </HeadingPairs>
  <TitlesOfParts>
    <vt:vector size="3" baseType="lpstr">
      <vt:lpstr>سمة Office</vt:lpstr>
      <vt:lpstr>الشريحة 1</vt:lpstr>
      <vt:lpstr>الشريحة 2</vt:lpstr>
    </vt:vector>
  </TitlesOfParts>
  <Company>Shamfuture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Shamfuture</dc:creator>
  <cp:lastModifiedBy>Shamfuture</cp:lastModifiedBy>
  <cp:revision>1</cp:revision>
  <dcterms:created xsi:type="dcterms:W3CDTF">2018-12-18T14:45:18Z</dcterms:created>
  <dcterms:modified xsi:type="dcterms:W3CDTF">2018-12-18T14:53:50Z</dcterms:modified>
</cp:coreProperties>
</file>